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0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4" r:id="rId12"/>
    <p:sldId id="275" r:id="rId13"/>
    <p:sldId id="276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451C2BAD-E8E6-4256-B57D-23E56C3A02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1D9E76D-7DAF-4810-BEFC-77C6B153445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F48CBF-58A8-421C-A3CD-A8D8D2C3E6EB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E9E3B316-3271-4B2D-98AB-E28CFD1CA9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13C457FD-8160-4A86-AAE3-25BBC9F1A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2E0CC34-4FF3-41C6-A0DC-E65A062D67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159E0F3-6739-4C62-B95C-503FF53F62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9CBBE7F-7CE8-4257-974D-C1255FB2485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>
            <a:extLst>
              <a:ext uri="{FF2B5EF4-FFF2-40B4-BE49-F238E27FC236}">
                <a16:creationId xmlns:a16="http://schemas.microsoft.com/office/drawing/2014/main" id="{D29ED17B-46EB-4E9D-821A-4220130957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ço Reservado para Anotações 2">
            <a:extLst>
              <a:ext uri="{FF2B5EF4-FFF2-40B4-BE49-F238E27FC236}">
                <a16:creationId xmlns:a16="http://schemas.microsoft.com/office/drawing/2014/main" id="{BBA5074B-A671-4AA2-BDD1-B09F1D99FE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25604" name="Espaço Reservado para Número de Slide 3">
            <a:extLst>
              <a:ext uri="{FF2B5EF4-FFF2-40B4-BE49-F238E27FC236}">
                <a16:creationId xmlns:a16="http://schemas.microsoft.com/office/drawing/2014/main" id="{3894F012-A181-43C3-824A-A3421224AE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AA9EF8-6024-46E0-8D6C-A2A6806C47BE}" type="slidenum">
              <a:rPr lang="pt-BR" altLang="pt-BR">
                <a:latin typeface="Calibri" panose="020F0502020204030204" pitchFamily="34" charset="0"/>
              </a:rPr>
              <a:pPr eaLnBrk="1" hangingPunct="1"/>
              <a:t>1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35384C-1231-43EE-99F6-C3BCBDB3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9D149-A01F-4F5D-9D92-D68FEC122F49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FE5F0E-F180-427C-9AA9-188B7C75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9C3D63-917D-4589-8CAC-C61607479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11FDC-F053-4819-8C43-4ABB98AC30F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68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9D82CE-6926-4476-ADD5-AF4389699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7B809-F32A-4AAB-B0C8-E6D3B61722CF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B9D355-0380-4C32-83DF-8913AFB9D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C77674-A24F-406D-B2E2-DC1CE335A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157C0-4B1E-4703-978E-D903BA2C0FB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78408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921A07-3BD2-4536-9683-64DE3C3D0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A0717-6CD7-42DA-8837-70160E8ED1E7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60BEF9-205E-4BAD-83D8-52D01869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D55A25-D636-4705-8D2E-50E1E5CA4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38152-1647-40CB-9684-30347EF97C0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37274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ECCE00-2A22-4229-B352-FA6CBE2D0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3AB3B-2997-415E-8632-5B8DF11222A8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E2D1B1-9084-453A-B20A-F2B95B307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C8E7D3-C428-423E-8E5C-5EFFD58C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3EC3D-CB45-4F59-8ADF-6FA7C43A5C0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413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D0612B-37A6-405B-889F-F00923EF6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107AE-7406-486E-8EFF-5EAD91C056D0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77FBCF-9E07-4538-88BD-E0782815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7390D1-A87B-4370-BAF5-B75300102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C8F07-595C-4FD4-9EA2-5D62826C2C4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6792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4E897A79-240C-405D-B669-7EA3B0368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AA3A5-DEBE-40D3-AAF4-F4D226C25681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F0661F1D-FDDF-453F-87C9-AB016CAB9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C97ACFC6-1005-4A02-8DAB-96CE50A67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48ACA-CDD3-4D6B-8B0B-DB4DB7F3875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9792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7AA39E22-8099-444D-8985-0FB7DC11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81383-E2C2-4185-8AA8-ACD1FE50453F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2F85AAA1-D6AE-42F8-BF83-4C2D38574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8601A735-E516-40D7-9BA7-636BBB4CD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89428-FD06-4530-A3BF-A25D8D7471A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2901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D155595D-5FE9-4D2B-BE6A-A07A739F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C559C-C985-4066-8BC0-5300D6E8E6D0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7ACB08D9-129A-4B4D-9824-D0B5B1F6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987C5DFB-6384-4148-9E25-E6EEE7A28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65CA0-C18B-4AF0-93C6-007223747D9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5837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150BB83F-6815-4CC4-8276-9B34038C7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5E168-4510-43F3-8165-3502758A0D4E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764661BE-19E4-4A57-9655-011E6808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83A11439-BB2F-416E-8E5F-34B3F5AF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2BF78-D450-471A-A1A6-64270FE31F7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293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CAD6BC7D-634A-4075-8140-49EE4B445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F7C05-3ED8-48E3-9237-FA4DC096C1DF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3618689B-3F79-4A44-BF98-38DF546E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A420D642-224D-4131-8E2E-D2574251F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622E7-E9E1-45E5-A8D6-49CB7FD2CD2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798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5C5FB9FC-DF0C-4ED7-AFA1-2A0E9F54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B7E7D-FF25-484F-B34F-2F01B4ABBE32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932EA206-504A-4CE2-A32F-AE2B7FF31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9B3E17CF-9A73-441B-B57B-096B606AA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A2141-9C67-4CD1-B2BA-E2D29F61DC1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90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449425E0-F160-40F5-8EAE-86A2C4FEA8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A8B473E6-AB83-456C-A51F-E856D939C8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CB22C1-C852-493C-AF6E-5DF01DFC5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5D48E3-9714-4E9E-A86C-8469FE478C15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52515C-9F6D-4619-8C42-7211C744F7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F60EE0-82DD-4833-93C9-3BDCEE0AA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14243CA-AFFA-4205-A8CE-763E48ADB09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2.xml"/><Relationship Id="rId7" Type="http://schemas.openxmlformats.org/officeDocument/2006/relationships/slide" Target="slide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8.xml"/><Relationship Id="rId10" Type="http://schemas.openxmlformats.org/officeDocument/2006/relationships/image" Target="../media/image1.png"/><Relationship Id="rId4" Type="http://schemas.openxmlformats.org/officeDocument/2006/relationships/slide" Target="slide5.xml"/><Relationship Id="rId9" Type="http://schemas.openxmlformats.org/officeDocument/2006/relationships/slide" Target="slide2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ixaDeTexto 18">
            <a:extLst>
              <a:ext uri="{FF2B5EF4-FFF2-40B4-BE49-F238E27FC236}">
                <a16:creationId xmlns:a16="http://schemas.microsoft.com/office/drawing/2014/main" id="{C11F364C-50B9-4C88-975D-470CC20D7357}"/>
              </a:ext>
            </a:extLst>
          </p:cNvPr>
          <p:cNvSpPr txBox="1"/>
          <p:nvPr/>
        </p:nvSpPr>
        <p:spPr>
          <a:xfrm>
            <a:off x="395536" y="2854107"/>
            <a:ext cx="151216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hlinkClick r:id="rId3" action="ppaction://hlinksldjump"/>
              </a:rPr>
              <a:t>01</a:t>
            </a:r>
            <a:endParaRPr lang="pt-BR" sz="3600" b="1" dirty="0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BCCF6DF5-4C1A-4AC6-90CF-95D7D85A012C}"/>
              </a:ext>
            </a:extLst>
          </p:cNvPr>
          <p:cNvSpPr/>
          <p:nvPr/>
        </p:nvSpPr>
        <p:spPr>
          <a:xfrm>
            <a:off x="179512" y="142664"/>
            <a:ext cx="7623242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Curso JESUS E O LAR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FAMÍLIA MATERIAL, FAMÍLIA ESPÍRITUAL E FAMÍLIA UNIVERSAL</a:t>
            </a:r>
          </a:p>
        </p:txBody>
      </p:sp>
      <p:sp>
        <p:nvSpPr>
          <p:cNvPr id="54" name="Título 53">
            <a:extLst>
              <a:ext uri="{FF2B5EF4-FFF2-40B4-BE49-F238E27FC236}">
                <a16:creationId xmlns:a16="http://schemas.microsoft.com/office/drawing/2014/main" id="{1E76DCD7-CA86-4FD2-9D7A-4BC7B8D3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1557338"/>
            <a:ext cx="8229600" cy="10795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latin typeface="Aharoni" pitchFamily="2" charset="-79"/>
                <a:cs typeface="Aharoni" pitchFamily="2" charset="-79"/>
              </a:rPr>
              <a:t>Jogo: Teste seus conhecimentos</a:t>
            </a:r>
          </a:p>
        </p:txBody>
      </p: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90966A55-4E03-4423-A8CB-AF6CAD9FD034}"/>
              </a:ext>
            </a:extLst>
          </p:cNvPr>
          <p:cNvSpPr txBox="1"/>
          <p:nvPr/>
        </p:nvSpPr>
        <p:spPr>
          <a:xfrm>
            <a:off x="2631204" y="2857496"/>
            <a:ext cx="151216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hlinkClick r:id="rId4" action="ppaction://hlinksldjump"/>
              </a:rPr>
              <a:t>02</a:t>
            </a:r>
            <a:endParaRPr lang="pt-BR" sz="3600" b="1" dirty="0"/>
          </a:p>
        </p:txBody>
      </p:sp>
      <p:sp>
        <p:nvSpPr>
          <p:cNvPr id="63" name="CaixaDeTexto 62">
            <a:extLst>
              <a:ext uri="{FF2B5EF4-FFF2-40B4-BE49-F238E27FC236}">
                <a16:creationId xmlns:a16="http://schemas.microsoft.com/office/drawing/2014/main" id="{546B124F-34C6-4494-9886-F54D6580889E}"/>
              </a:ext>
            </a:extLst>
          </p:cNvPr>
          <p:cNvSpPr txBox="1"/>
          <p:nvPr/>
        </p:nvSpPr>
        <p:spPr>
          <a:xfrm>
            <a:off x="4929190" y="2786058"/>
            <a:ext cx="151216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hlinkClick r:id="rId5" action="ppaction://hlinksldjump"/>
              </a:rPr>
              <a:t>03</a:t>
            </a:r>
            <a:endParaRPr lang="pt-BR" sz="3600" b="1" dirty="0"/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ACA7B8C3-6308-4147-86B0-317FA15A09BE}"/>
              </a:ext>
            </a:extLst>
          </p:cNvPr>
          <p:cNvSpPr txBox="1"/>
          <p:nvPr/>
        </p:nvSpPr>
        <p:spPr>
          <a:xfrm>
            <a:off x="7072330" y="2786058"/>
            <a:ext cx="151216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hlinkClick r:id="rId6" action="ppaction://hlinksldjump"/>
              </a:rPr>
              <a:t>04</a:t>
            </a:r>
            <a:endParaRPr lang="pt-BR" sz="3600" b="1" dirty="0"/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0EDC0618-70BE-4860-918B-D73DA80EC669}"/>
              </a:ext>
            </a:extLst>
          </p:cNvPr>
          <p:cNvSpPr txBox="1"/>
          <p:nvPr/>
        </p:nvSpPr>
        <p:spPr>
          <a:xfrm>
            <a:off x="428596" y="3929066"/>
            <a:ext cx="151216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hlinkClick r:id="rId7" action="ppaction://hlinksldjump"/>
              </a:rPr>
              <a:t>05</a:t>
            </a:r>
            <a:endParaRPr lang="pt-BR" sz="3600" b="1" dirty="0"/>
          </a:p>
        </p:txBody>
      </p:sp>
      <p:sp>
        <p:nvSpPr>
          <p:cNvPr id="66" name="CaixaDeTexto 65">
            <a:hlinkClick r:id="rId8" action="ppaction://hlinksldjump"/>
            <a:extLst>
              <a:ext uri="{FF2B5EF4-FFF2-40B4-BE49-F238E27FC236}">
                <a16:creationId xmlns:a16="http://schemas.microsoft.com/office/drawing/2014/main" id="{01A08EE3-8E6F-4B97-863C-85C25898D8A3}"/>
              </a:ext>
            </a:extLst>
          </p:cNvPr>
          <p:cNvSpPr txBox="1"/>
          <p:nvPr/>
        </p:nvSpPr>
        <p:spPr>
          <a:xfrm>
            <a:off x="2643174" y="3854239"/>
            <a:ext cx="151216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hlinkClick r:id="rId8" action="ppaction://hlinksldjump"/>
              </a:rPr>
              <a:t>06</a:t>
            </a:r>
            <a:endParaRPr lang="pt-BR" sz="3600" b="1" dirty="0"/>
          </a:p>
        </p:txBody>
      </p:sp>
      <p:sp>
        <p:nvSpPr>
          <p:cNvPr id="67" name="CaixaDeTexto 66">
            <a:extLst>
              <a:ext uri="{FF2B5EF4-FFF2-40B4-BE49-F238E27FC236}">
                <a16:creationId xmlns:a16="http://schemas.microsoft.com/office/drawing/2014/main" id="{6BD8FAB8-0C3D-44A0-BF18-BD3E74F45E39}"/>
              </a:ext>
            </a:extLst>
          </p:cNvPr>
          <p:cNvSpPr txBox="1"/>
          <p:nvPr/>
        </p:nvSpPr>
        <p:spPr>
          <a:xfrm>
            <a:off x="4917220" y="3854239"/>
            <a:ext cx="151216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hlinkClick r:id="rId9" action="ppaction://hlinksldjump"/>
              </a:rPr>
              <a:t>07</a:t>
            </a:r>
            <a:endParaRPr lang="pt-BR" sz="3600" b="1" dirty="0"/>
          </a:p>
        </p:txBody>
      </p:sp>
      <p:pic>
        <p:nvPicPr>
          <p:cNvPr id="2073" name="Imagem 2">
            <a:extLst>
              <a:ext uri="{FF2B5EF4-FFF2-40B4-BE49-F238E27FC236}">
                <a16:creationId xmlns:a16="http://schemas.microsoft.com/office/drawing/2014/main" id="{6285E54D-B993-4910-9D2B-F4A3DAF5C2B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8" y="317500"/>
            <a:ext cx="10080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4A590-0DD5-4B97-AD57-2522444E4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Que pena!!!</a:t>
            </a:r>
            <a:br>
              <a:rPr lang="pt-BR" dirty="0">
                <a:solidFill>
                  <a:srgbClr val="C00000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Ainda não é essa a resposta!</a:t>
            </a:r>
          </a:p>
        </p:txBody>
      </p:sp>
      <p:pic>
        <p:nvPicPr>
          <p:cNvPr id="11267" name="Picture 2" descr="http://static.freepik.com/fotos-gratis/acoes-triste-emoticon-vector_18-9938.jpg">
            <a:extLst>
              <a:ext uri="{FF2B5EF4-FFF2-40B4-BE49-F238E27FC236}">
                <a16:creationId xmlns:a16="http://schemas.microsoft.com/office/drawing/2014/main" id="{92A6045A-D472-45FB-955D-77902E4CE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133600"/>
            <a:ext cx="36480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>
            <a:hlinkClick r:id="rId3" action="ppaction://hlinksldjump"/>
            <a:extLst>
              <a:ext uri="{FF2B5EF4-FFF2-40B4-BE49-F238E27FC236}">
                <a16:creationId xmlns:a16="http://schemas.microsoft.com/office/drawing/2014/main" id="{44EED8FE-BE21-4614-A1A5-1D73959E92CB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sp>
        <p:nvSpPr>
          <p:cNvPr id="6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EDE4A6E9-508F-471E-8EDA-5924584DFFD3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>
            <a:extLst>
              <a:ext uri="{FF2B5EF4-FFF2-40B4-BE49-F238E27FC236}">
                <a16:creationId xmlns:a16="http://schemas.microsoft.com/office/drawing/2014/main" id="{B3EFF677-4F12-45E8-BD4D-DDCCB9F14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37"/>
          </a:xfrm>
        </p:spPr>
        <p:txBody>
          <a:bodyPr/>
          <a:lstStyle/>
          <a:p>
            <a:pPr algn="l" eaLnBrk="1" hangingPunct="1"/>
            <a:r>
              <a:rPr lang="pt-BR" altLang="pt-BR" sz="3200" b="1">
                <a:solidFill>
                  <a:srgbClr val="002060"/>
                </a:solidFill>
                <a:latin typeface="Arial Rounded MT Bold" panose="020F0704030504030204" pitchFamily="34" charset="0"/>
              </a:rPr>
              <a:t>4) Marque a opção correta:</a:t>
            </a:r>
            <a:endParaRPr lang="pt-BR" altLang="pt-BR" sz="320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F52EEE91-8C4C-44EB-986E-3D0C7A64580E}"/>
              </a:ext>
            </a:extLst>
          </p:cNvPr>
          <p:cNvSpPr txBox="1">
            <a:spLocks/>
          </p:cNvSpPr>
          <p:nvPr/>
        </p:nvSpPr>
        <p:spPr>
          <a:xfrm>
            <a:off x="428596" y="1857364"/>
            <a:ext cx="8229600" cy="1428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rgbClr val="002060"/>
                </a:solidFill>
              </a:rPr>
              <a:t>a) </a:t>
            </a:r>
            <a:r>
              <a:rPr lang="pt-BR" sz="2400" i="1" dirty="0">
                <a:solidFill>
                  <a:srgbClr val="002060"/>
                </a:solidFill>
              </a:rPr>
              <a:t>Os espíritos dos pais têm por missão desenvolver os de seus filhos pela imposição. </a:t>
            </a:r>
          </a:p>
        </p:txBody>
      </p:sp>
      <p:sp>
        <p:nvSpPr>
          <p:cNvPr id="6" name="Espaço Reservado para Conteúdo 2">
            <a:hlinkClick r:id="rId3" action="ppaction://hlinksldjump"/>
            <a:extLst>
              <a:ext uri="{FF2B5EF4-FFF2-40B4-BE49-F238E27FC236}">
                <a16:creationId xmlns:a16="http://schemas.microsoft.com/office/drawing/2014/main" id="{9626667F-A2B2-407B-B524-5DDB3479C16A}"/>
              </a:ext>
            </a:extLst>
          </p:cNvPr>
          <p:cNvSpPr txBox="1">
            <a:spLocks/>
          </p:cNvSpPr>
          <p:nvPr/>
        </p:nvSpPr>
        <p:spPr>
          <a:xfrm>
            <a:off x="428596" y="4143380"/>
            <a:ext cx="8229600" cy="14344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rgbClr val="002060"/>
                </a:solidFill>
              </a:rPr>
              <a:t>b) </a:t>
            </a:r>
            <a:r>
              <a:rPr lang="pt-BR" sz="2400" i="1" dirty="0">
                <a:solidFill>
                  <a:srgbClr val="002060"/>
                </a:solidFill>
              </a:rPr>
              <a:t>Os Espíritos dos pais têm por missão desenvolver os de seus filhos pela educação.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hlinkClick r:id="rId2" action="ppaction://hlinksldjump"/>
            <a:extLst>
              <a:ext uri="{FF2B5EF4-FFF2-40B4-BE49-F238E27FC236}">
                <a16:creationId xmlns:a16="http://schemas.microsoft.com/office/drawing/2014/main" id="{AA54EA62-BD18-4621-85B0-64C14302546E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pic>
        <p:nvPicPr>
          <p:cNvPr id="13317" name="Picture 4" descr="http://static.freepik.com/fotos-gratis/baloes_7312.jpg">
            <a:extLst>
              <a:ext uri="{FF2B5EF4-FFF2-40B4-BE49-F238E27FC236}">
                <a16:creationId xmlns:a16="http://schemas.microsoft.com/office/drawing/2014/main" id="{95FF9F61-5E4C-4AD7-B058-57C190206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781300"/>
            <a:ext cx="3363912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46287361-43CD-4F69-B228-3A51124BA920}"/>
              </a:ext>
            </a:extLst>
          </p:cNvPr>
          <p:cNvSpPr txBox="1">
            <a:spLocks/>
          </p:cNvSpPr>
          <p:nvPr/>
        </p:nvSpPr>
        <p:spPr>
          <a:xfrm>
            <a:off x="539750" y="15573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Parabéns! Você acertou!!!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4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C7434316-0007-420B-A162-D753EB1FB649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D63E9-9E8F-4A5A-B5ED-EA03F2FC4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Que pena!!!</a:t>
            </a:r>
            <a:br>
              <a:rPr lang="pt-BR" dirty="0">
                <a:solidFill>
                  <a:srgbClr val="C00000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Ainda não é essa a resposta!</a:t>
            </a:r>
          </a:p>
        </p:txBody>
      </p:sp>
      <p:pic>
        <p:nvPicPr>
          <p:cNvPr id="14339" name="Picture 2" descr="http://static.freepik.com/fotos-gratis/acoes-triste-emoticon-vector_18-9938.jpg">
            <a:extLst>
              <a:ext uri="{FF2B5EF4-FFF2-40B4-BE49-F238E27FC236}">
                <a16:creationId xmlns:a16="http://schemas.microsoft.com/office/drawing/2014/main" id="{AC59EC09-5049-431A-A660-5BB4DF930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133600"/>
            <a:ext cx="36480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>
            <a:hlinkClick r:id="rId3" action="ppaction://hlinksldjump"/>
            <a:extLst>
              <a:ext uri="{FF2B5EF4-FFF2-40B4-BE49-F238E27FC236}">
                <a16:creationId xmlns:a16="http://schemas.microsoft.com/office/drawing/2014/main" id="{3047D239-2BAE-47C9-8257-B4E691C31D86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sp>
        <p:nvSpPr>
          <p:cNvPr id="6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0EB2DE82-0D43-4618-A291-26FB8EC6F476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C7FF3-A5B1-4C5C-9364-9955028E2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sz="2800" b="1" i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5)</a:t>
            </a:r>
            <a:r>
              <a:rPr lang="pt-BR" sz="2800" b="1" dirty="0"/>
              <a:t> , marque a afirmativa CORRETA:</a:t>
            </a:r>
            <a:endParaRPr lang="pt-BR" sz="2800" i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5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C81101DC-E67A-415F-86A7-E497B0D43DD9}"/>
              </a:ext>
            </a:extLst>
          </p:cNvPr>
          <p:cNvSpPr txBox="1">
            <a:spLocks/>
          </p:cNvSpPr>
          <p:nvPr/>
        </p:nvSpPr>
        <p:spPr>
          <a:xfrm>
            <a:off x="467544" y="4000504"/>
            <a:ext cx="8229600" cy="93610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i="1" dirty="0">
                <a:solidFill>
                  <a:srgbClr val="002060"/>
                </a:solidFill>
              </a:rPr>
              <a:t>b)</a:t>
            </a:r>
            <a:r>
              <a:rPr lang="pt-BR" sz="2800" dirty="0"/>
              <a:t> </a:t>
            </a:r>
            <a:r>
              <a:rPr lang="pt-BR" sz="2800" i="1" dirty="0">
                <a:solidFill>
                  <a:schemeClr val="tx1"/>
                </a:solidFill>
              </a:rPr>
              <a:t>Família é a união de várias pessoas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i="1" dirty="0">
              <a:solidFill>
                <a:srgbClr val="002060"/>
              </a:solidFill>
            </a:endParaRPr>
          </a:p>
        </p:txBody>
      </p:sp>
      <p:sp>
        <p:nvSpPr>
          <p:cNvPr id="6" name="Espaço Reservado para Conteúdo 2">
            <a:hlinkClick r:id="rId3" action="ppaction://hlinksldjump"/>
            <a:extLst>
              <a:ext uri="{FF2B5EF4-FFF2-40B4-BE49-F238E27FC236}">
                <a16:creationId xmlns:a16="http://schemas.microsoft.com/office/drawing/2014/main" id="{6826F779-321F-4FEA-AB88-BAB04F8581DE}"/>
              </a:ext>
            </a:extLst>
          </p:cNvPr>
          <p:cNvSpPr txBox="1">
            <a:spLocks/>
          </p:cNvSpPr>
          <p:nvPr/>
        </p:nvSpPr>
        <p:spPr>
          <a:xfrm>
            <a:off x="477888" y="5389412"/>
            <a:ext cx="8229600" cy="111142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rgbClr val="002060"/>
                </a:solidFill>
              </a:rPr>
              <a:t>c</a:t>
            </a:r>
            <a:r>
              <a:rPr lang="pt-BR" sz="2800" dirty="0">
                <a:solidFill>
                  <a:schemeClr val="tx1"/>
                </a:solidFill>
              </a:rPr>
              <a:t>) Família é uma instituição divina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i="1" dirty="0">
              <a:solidFill>
                <a:srgbClr val="002060"/>
              </a:solidFill>
            </a:endParaRPr>
          </a:p>
        </p:txBody>
      </p:sp>
      <p:sp>
        <p:nvSpPr>
          <p:cNvPr id="7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28824274-C564-48CC-A234-087286D25B83}"/>
              </a:ext>
            </a:extLst>
          </p:cNvPr>
          <p:cNvSpPr txBox="1">
            <a:spLocks/>
          </p:cNvSpPr>
          <p:nvPr/>
        </p:nvSpPr>
        <p:spPr>
          <a:xfrm>
            <a:off x="500034" y="2500306"/>
            <a:ext cx="8229600" cy="92869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i="1" dirty="0">
                <a:solidFill>
                  <a:srgbClr val="002060"/>
                </a:solidFill>
              </a:rPr>
              <a:t>a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  <a:r>
              <a:rPr lang="pt-BR" sz="2800" dirty="0">
                <a:solidFill>
                  <a:schemeClr val="tx1"/>
                </a:solidFill>
              </a:rPr>
              <a:t> Família é um grupo de pessoas diferentes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i="1" dirty="0">
              <a:solidFill>
                <a:srgbClr val="00206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  <p:transition spd="slow"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hlinkClick r:id="rId2" action="ppaction://hlinksldjump"/>
            <a:extLst>
              <a:ext uri="{FF2B5EF4-FFF2-40B4-BE49-F238E27FC236}">
                <a16:creationId xmlns:a16="http://schemas.microsoft.com/office/drawing/2014/main" id="{8EB45F74-1551-41AF-AA43-B159EA235D41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pic>
        <p:nvPicPr>
          <p:cNvPr id="16389" name="Picture 4" descr="http://static.freepik.com/fotos-gratis/baloes_7312.jpg">
            <a:extLst>
              <a:ext uri="{FF2B5EF4-FFF2-40B4-BE49-F238E27FC236}">
                <a16:creationId xmlns:a16="http://schemas.microsoft.com/office/drawing/2014/main" id="{20828DF0-FB79-40DB-B2AC-8EADC05A8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781300"/>
            <a:ext cx="3363912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97634BA9-60EB-4817-AD07-50B3AB7D85EC}"/>
              </a:ext>
            </a:extLst>
          </p:cNvPr>
          <p:cNvSpPr txBox="1">
            <a:spLocks/>
          </p:cNvSpPr>
          <p:nvPr/>
        </p:nvSpPr>
        <p:spPr>
          <a:xfrm>
            <a:off x="539750" y="15573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Parabéns! Você acertou!!!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5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813B93C4-AAB1-4249-AEA6-09E575ECEE57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2D040-3602-40ED-8D74-A6A720E44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Que pena!!!</a:t>
            </a:r>
            <a:br>
              <a:rPr lang="pt-BR" dirty="0">
                <a:solidFill>
                  <a:srgbClr val="C00000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Ainda não é essa a resposta!</a:t>
            </a:r>
          </a:p>
        </p:txBody>
      </p:sp>
      <p:pic>
        <p:nvPicPr>
          <p:cNvPr id="17411" name="Picture 2" descr="http://static.freepik.com/fotos-gratis/acoes-triste-emoticon-vector_18-9938.jpg">
            <a:extLst>
              <a:ext uri="{FF2B5EF4-FFF2-40B4-BE49-F238E27FC236}">
                <a16:creationId xmlns:a16="http://schemas.microsoft.com/office/drawing/2014/main" id="{15F53D0C-9BE5-4760-A1C4-AE152E9BB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133600"/>
            <a:ext cx="36480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>
            <a:hlinkClick r:id="rId3" action="ppaction://hlinksldjump"/>
            <a:extLst>
              <a:ext uri="{FF2B5EF4-FFF2-40B4-BE49-F238E27FC236}">
                <a16:creationId xmlns:a16="http://schemas.microsoft.com/office/drawing/2014/main" id="{68029502-F8C1-4D26-9499-75EF232EADE6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sp>
        <p:nvSpPr>
          <p:cNvPr id="6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914E3C6F-5D6B-4289-B824-6975C6C86BDC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>
            <a:extLst>
              <a:ext uri="{FF2B5EF4-FFF2-40B4-BE49-F238E27FC236}">
                <a16:creationId xmlns:a16="http://schemas.microsoft.com/office/drawing/2014/main" id="{514B6339-0141-4CC7-8DCD-5A1BB0CE0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85750"/>
            <a:ext cx="8229600" cy="1558925"/>
          </a:xfrm>
        </p:spPr>
        <p:txBody>
          <a:bodyPr/>
          <a:lstStyle/>
          <a:p>
            <a:pPr algn="l" eaLnBrk="1" hangingPunct="1"/>
            <a:br>
              <a:rPr lang="pt-BR" altLang="pt-BR" sz="3000" b="1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pt-BR" altLang="pt-BR" sz="3000" b="1">
                <a:solidFill>
                  <a:srgbClr val="002060"/>
                </a:solidFill>
                <a:latin typeface="Arial Rounded MT Bold" panose="020F0704030504030204" pitchFamily="34" charset="0"/>
              </a:rPr>
              <a:t>6) Para evoluir integralmente nós precisamos: </a:t>
            </a:r>
            <a:br>
              <a:rPr lang="pt-BR" altLang="pt-BR" sz="300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endParaRPr lang="pt-BR" altLang="pt-BR" sz="300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D88DBEE7-37D8-4CCA-9F14-EDE531A6B66F}"/>
              </a:ext>
            </a:extLst>
          </p:cNvPr>
          <p:cNvSpPr txBox="1">
            <a:spLocks/>
          </p:cNvSpPr>
          <p:nvPr/>
        </p:nvSpPr>
        <p:spPr>
          <a:xfrm>
            <a:off x="467544" y="3501009"/>
            <a:ext cx="8229600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rgbClr val="002060"/>
                </a:solidFill>
              </a:rPr>
              <a:t>b) Passar por uma reencarnação, para o aprendizado do espírito;</a:t>
            </a:r>
          </a:p>
        </p:txBody>
      </p:sp>
      <p:sp>
        <p:nvSpPr>
          <p:cNvPr id="6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02B23A5D-9D9A-424E-BCC8-82D8F0C13756}"/>
              </a:ext>
            </a:extLst>
          </p:cNvPr>
          <p:cNvSpPr txBox="1">
            <a:spLocks/>
          </p:cNvSpPr>
          <p:nvPr/>
        </p:nvSpPr>
        <p:spPr>
          <a:xfrm>
            <a:off x="477888" y="5013176"/>
            <a:ext cx="8229600" cy="11304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rgbClr val="002060"/>
                </a:solidFill>
              </a:rPr>
              <a:t>c) Escolher caminhos bons e maus, para experimentar de tudo o que existe.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i="1" dirty="0">
              <a:solidFill>
                <a:srgbClr val="002060"/>
              </a:solidFill>
            </a:endParaRPr>
          </a:p>
        </p:txBody>
      </p:sp>
      <p:sp>
        <p:nvSpPr>
          <p:cNvPr id="7" name="Espaço Reservado para Conteúdo 2">
            <a:hlinkClick r:id="rId3" action="ppaction://hlinksldjump"/>
            <a:extLst>
              <a:ext uri="{FF2B5EF4-FFF2-40B4-BE49-F238E27FC236}">
                <a16:creationId xmlns:a16="http://schemas.microsoft.com/office/drawing/2014/main" id="{1F8E8060-E667-4B01-810F-736E869A0D8F}"/>
              </a:ext>
            </a:extLst>
          </p:cNvPr>
          <p:cNvSpPr txBox="1">
            <a:spLocks/>
          </p:cNvSpPr>
          <p:nvPr/>
        </p:nvSpPr>
        <p:spPr>
          <a:xfrm>
            <a:off x="467544" y="1916832"/>
            <a:ext cx="8229600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rgbClr val="002060"/>
                </a:solidFill>
              </a:rPr>
              <a:t>a) Cuidar do desenvolvimento moral e intelectual;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hlinkClick r:id="rId2" action="ppaction://hlinksldjump"/>
            <a:extLst>
              <a:ext uri="{FF2B5EF4-FFF2-40B4-BE49-F238E27FC236}">
                <a16:creationId xmlns:a16="http://schemas.microsoft.com/office/drawing/2014/main" id="{FA06D606-8A20-47A0-AF31-0A3A24D0484C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pic>
        <p:nvPicPr>
          <p:cNvPr id="19461" name="Picture 4" descr="http://static.freepik.com/fotos-gratis/baloes_7312.jpg">
            <a:extLst>
              <a:ext uri="{FF2B5EF4-FFF2-40B4-BE49-F238E27FC236}">
                <a16:creationId xmlns:a16="http://schemas.microsoft.com/office/drawing/2014/main" id="{A24F4191-1C1C-4CE6-9146-87305F340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781300"/>
            <a:ext cx="3363912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ítulo 1">
            <a:extLst>
              <a:ext uri="{FF2B5EF4-FFF2-40B4-BE49-F238E27FC236}">
                <a16:creationId xmlns:a16="http://schemas.microsoft.com/office/drawing/2014/main" id="{BF0531E7-855D-4F25-9F8A-1DB847036C9B}"/>
              </a:ext>
            </a:extLst>
          </p:cNvPr>
          <p:cNvSpPr txBox="1">
            <a:spLocks/>
          </p:cNvSpPr>
          <p:nvPr/>
        </p:nvSpPr>
        <p:spPr>
          <a:xfrm>
            <a:off x="539750" y="15573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Parabéns! Você acertou!!!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6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B1879AE1-16AC-4D8D-8877-43111CB0E5B6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96671A-23EC-47AC-B780-D8F3AC675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Que pena!!!</a:t>
            </a:r>
            <a:br>
              <a:rPr lang="pt-BR" dirty="0">
                <a:solidFill>
                  <a:srgbClr val="C00000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Ainda não é essa a resposta!</a:t>
            </a:r>
          </a:p>
        </p:txBody>
      </p:sp>
      <p:pic>
        <p:nvPicPr>
          <p:cNvPr id="20483" name="Picture 2" descr="http://static.freepik.com/fotos-gratis/acoes-triste-emoticon-vector_18-9938.jpg">
            <a:extLst>
              <a:ext uri="{FF2B5EF4-FFF2-40B4-BE49-F238E27FC236}">
                <a16:creationId xmlns:a16="http://schemas.microsoft.com/office/drawing/2014/main" id="{3229B6F7-F00E-42EF-9EF7-ABF9138F5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133600"/>
            <a:ext cx="36480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>
            <a:hlinkClick r:id="rId3" action="ppaction://hlinksldjump"/>
            <a:extLst>
              <a:ext uri="{FF2B5EF4-FFF2-40B4-BE49-F238E27FC236}">
                <a16:creationId xmlns:a16="http://schemas.microsoft.com/office/drawing/2014/main" id="{ADEF1E51-1F57-47FF-933F-7573E657CCEF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sp>
        <p:nvSpPr>
          <p:cNvPr id="6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215558CF-7024-4328-9CF5-51F8E12BA023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id="{A235FCD1-C5F9-4DF4-AE4B-9E2EE95A5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37"/>
          </a:xfrm>
        </p:spPr>
        <p:txBody>
          <a:bodyPr/>
          <a:lstStyle/>
          <a:p>
            <a:pPr eaLnBrk="1" hangingPunct="1"/>
            <a:r>
              <a:rPr lang="pt-BR" altLang="pt-BR" sz="3600" b="1"/>
              <a:t>1) Sobre o , assunto estudado na aula 4 da família, qual alternativa é verdadeira?</a:t>
            </a:r>
          </a:p>
        </p:txBody>
      </p:sp>
      <p:sp>
        <p:nvSpPr>
          <p:cNvPr id="5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4E17A601-5B14-4BDE-B280-2E6BB0BA5F35}"/>
              </a:ext>
            </a:extLst>
          </p:cNvPr>
          <p:cNvSpPr txBox="1">
            <a:spLocks/>
          </p:cNvSpPr>
          <p:nvPr/>
        </p:nvSpPr>
        <p:spPr>
          <a:xfrm>
            <a:off x="467544" y="3357562"/>
            <a:ext cx="8229600" cy="128588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600" i="1" dirty="0">
                <a:solidFill>
                  <a:schemeClr val="tx1"/>
                </a:solidFill>
              </a:rPr>
              <a:t>b)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2600" i="1" dirty="0">
                <a:solidFill>
                  <a:schemeClr val="tx1"/>
                </a:solidFill>
              </a:rPr>
              <a:t>O Espírito pode escolher o seu futuro corpo físico, porquanto as imperfeições que este apresente serão, para o Espírito, provas que auxiliarão no seu progresso;</a:t>
            </a:r>
            <a:endParaRPr lang="pt-BR" sz="2600" i="1" dirty="0">
              <a:solidFill>
                <a:srgbClr val="002060"/>
              </a:solidFill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4400" i="1" dirty="0">
              <a:solidFill>
                <a:srgbClr val="002060"/>
              </a:solidFill>
            </a:endParaRPr>
          </a:p>
        </p:txBody>
      </p:sp>
      <p:sp>
        <p:nvSpPr>
          <p:cNvPr id="6" name="Espaço Reservado para Conteúdo 2">
            <a:hlinkClick r:id="rId3" action="ppaction://hlinksldjump"/>
            <a:extLst>
              <a:ext uri="{FF2B5EF4-FFF2-40B4-BE49-F238E27FC236}">
                <a16:creationId xmlns:a16="http://schemas.microsoft.com/office/drawing/2014/main" id="{B06CC914-B6E0-47B5-944B-EE12E981CDAA}"/>
              </a:ext>
            </a:extLst>
          </p:cNvPr>
          <p:cNvSpPr txBox="1">
            <a:spLocks/>
          </p:cNvSpPr>
          <p:nvPr/>
        </p:nvSpPr>
        <p:spPr>
          <a:xfrm>
            <a:off x="500034" y="4786322"/>
            <a:ext cx="8229600" cy="143616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400" i="1" dirty="0">
                <a:solidFill>
                  <a:schemeClr val="tx1"/>
                </a:solidFill>
              </a:rPr>
              <a:t>c) A família é uma instituição divina cuja finalidade precípua consiste em estreitar os laços sociais,ensejando – nos o melhor modo de aprendermos a amar – nos como irmãos.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4400" i="1" dirty="0">
              <a:solidFill>
                <a:srgbClr val="002060"/>
              </a:solidFill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4400" i="1" dirty="0">
              <a:solidFill>
                <a:srgbClr val="002060"/>
              </a:solidFill>
            </a:endParaRPr>
          </a:p>
        </p:txBody>
      </p:sp>
      <p:sp>
        <p:nvSpPr>
          <p:cNvPr id="7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D025F4AC-4F73-4E28-B7A1-FAD14649FCA0}"/>
              </a:ext>
            </a:extLst>
          </p:cNvPr>
          <p:cNvSpPr txBox="1">
            <a:spLocks/>
          </p:cNvSpPr>
          <p:nvPr/>
        </p:nvSpPr>
        <p:spPr>
          <a:xfrm>
            <a:off x="467544" y="1857364"/>
            <a:ext cx="8229600" cy="128588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pt-BR" sz="2400" i="1" dirty="0">
                <a:solidFill>
                  <a:schemeClr val="tx1"/>
                </a:solidFill>
              </a:rPr>
              <a:t>A família cumpre os desígnios da Justiça Divina, porquanto serve de expiação e melhoramento progressivo da Humanidade</a:t>
            </a:r>
            <a:r>
              <a:rPr lang="pt-BR" sz="2400" i="1" dirty="0">
                <a:solidFill>
                  <a:srgbClr val="002060"/>
                </a:solidFill>
              </a:rPr>
              <a:t>;</a:t>
            </a:r>
          </a:p>
        </p:txBody>
      </p:sp>
    </p:spTree>
  </p:cSld>
  <p:clrMapOvr>
    <a:masterClrMapping/>
  </p:clrMapOvr>
  <p:transition spd="slow"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>
            <a:extLst>
              <a:ext uri="{FF2B5EF4-FFF2-40B4-BE49-F238E27FC236}">
                <a16:creationId xmlns:a16="http://schemas.microsoft.com/office/drawing/2014/main" id="{5EAB2C71-E312-4346-B91D-A95FAD405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500188"/>
          </a:xfrm>
        </p:spPr>
        <p:txBody>
          <a:bodyPr/>
          <a:lstStyle/>
          <a:p>
            <a:pPr algn="just" eaLnBrk="1" hangingPunct="1"/>
            <a:r>
              <a:rPr lang="pt-BR" altLang="pt-BR" sz="2800" b="1">
                <a:solidFill>
                  <a:srgbClr val="002060"/>
                </a:solidFill>
                <a:latin typeface="Arial Rounded MT Bold" panose="020F0704030504030204" pitchFamily="34" charset="0"/>
              </a:rPr>
              <a:t>7) Em relação as duas espécies de famílias, responda corretamente:</a:t>
            </a:r>
            <a:endParaRPr lang="pt-BR" altLang="pt-BR" sz="280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691AD420-B1B0-4E22-ABE4-DA491A4935DF}"/>
              </a:ext>
            </a:extLst>
          </p:cNvPr>
          <p:cNvSpPr txBox="1">
            <a:spLocks/>
          </p:cNvSpPr>
          <p:nvPr/>
        </p:nvSpPr>
        <p:spPr>
          <a:xfrm>
            <a:off x="467544" y="4572009"/>
            <a:ext cx="8229600" cy="19288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rgbClr val="002060"/>
                </a:solidFill>
              </a:rPr>
              <a:t>b) Há pois duas espécies de famílias: as famílias pelos laços espirituais e as famílias pelos laços corporais.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i="1" dirty="0">
              <a:solidFill>
                <a:srgbClr val="002060"/>
              </a:solidFill>
            </a:endParaRPr>
          </a:p>
        </p:txBody>
      </p:sp>
      <p:sp>
        <p:nvSpPr>
          <p:cNvPr id="7" name="Espaço Reservado para Conteúdo 2">
            <a:hlinkClick r:id="rId3" action="ppaction://hlinksldjump"/>
            <a:extLst>
              <a:ext uri="{FF2B5EF4-FFF2-40B4-BE49-F238E27FC236}">
                <a16:creationId xmlns:a16="http://schemas.microsoft.com/office/drawing/2014/main" id="{D9AADA76-BB62-4F8A-96DA-115C688B601A}"/>
              </a:ext>
            </a:extLst>
          </p:cNvPr>
          <p:cNvSpPr txBox="1">
            <a:spLocks/>
          </p:cNvSpPr>
          <p:nvPr/>
        </p:nvSpPr>
        <p:spPr>
          <a:xfrm>
            <a:off x="467544" y="2357430"/>
            <a:ext cx="8229600" cy="19288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rgbClr val="002060"/>
                </a:solidFill>
              </a:rPr>
              <a:t>a) Há pois duas espécies de famílias: as famílias pelos laços universais e as famílias pelos laços sanguíneos.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hlinkClick r:id="rId2" action="ppaction://hlinksldjump"/>
            <a:extLst>
              <a:ext uri="{FF2B5EF4-FFF2-40B4-BE49-F238E27FC236}">
                <a16:creationId xmlns:a16="http://schemas.microsoft.com/office/drawing/2014/main" id="{48687582-59DD-4D49-AA02-B9076B08C508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pic>
        <p:nvPicPr>
          <p:cNvPr id="22533" name="Picture 4" descr="http://static.freepik.com/fotos-gratis/baloes_7312.jpg">
            <a:extLst>
              <a:ext uri="{FF2B5EF4-FFF2-40B4-BE49-F238E27FC236}">
                <a16:creationId xmlns:a16="http://schemas.microsoft.com/office/drawing/2014/main" id="{F17818FA-63F0-4D2B-8868-E4321102C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781300"/>
            <a:ext cx="3363912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ítulo 1">
            <a:extLst>
              <a:ext uri="{FF2B5EF4-FFF2-40B4-BE49-F238E27FC236}">
                <a16:creationId xmlns:a16="http://schemas.microsoft.com/office/drawing/2014/main" id="{B4DA1D8B-A7DA-4DBD-B8A9-0AF4B88E8EDB}"/>
              </a:ext>
            </a:extLst>
          </p:cNvPr>
          <p:cNvSpPr txBox="1">
            <a:spLocks/>
          </p:cNvSpPr>
          <p:nvPr/>
        </p:nvSpPr>
        <p:spPr>
          <a:xfrm>
            <a:off x="539750" y="15573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Parabéns! Você acertou!!!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6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C4D76F62-5A13-4798-A514-7F0888CDD2EE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C3C2AD-5675-4A33-965D-74DCC49AF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Que pena!!!</a:t>
            </a:r>
            <a:br>
              <a:rPr lang="pt-BR" dirty="0">
                <a:solidFill>
                  <a:srgbClr val="C00000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Ainda não é essa a resposta!</a:t>
            </a:r>
          </a:p>
        </p:txBody>
      </p:sp>
      <p:pic>
        <p:nvPicPr>
          <p:cNvPr id="23555" name="Picture 2" descr="http://static.freepik.com/fotos-gratis/acoes-triste-emoticon-vector_18-9938.jpg">
            <a:extLst>
              <a:ext uri="{FF2B5EF4-FFF2-40B4-BE49-F238E27FC236}">
                <a16:creationId xmlns:a16="http://schemas.microsoft.com/office/drawing/2014/main" id="{E8AC0D7C-397C-4E35-9631-3130B7324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133600"/>
            <a:ext cx="36480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>
            <a:hlinkClick r:id="rId3" action="ppaction://hlinksldjump"/>
            <a:extLst>
              <a:ext uri="{FF2B5EF4-FFF2-40B4-BE49-F238E27FC236}">
                <a16:creationId xmlns:a16="http://schemas.microsoft.com/office/drawing/2014/main" id="{1BF3F042-2267-46A9-909E-1ADCE0B9E202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sp>
        <p:nvSpPr>
          <p:cNvPr id="10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D87AB9FB-4975-4B31-8C53-5C1AC25D76B2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http://static.freepik.com/fotos-gratis/baloes_7312.jpg">
            <a:extLst>
              <a:ext uri="{FF2B5EF4-FFF2-40B4-BE49-F238E27FC236}">
                <a16:creationId xmlns:a16="http://schemas.microsoft.com/office/drawing/2014/main" id="{A7530227-8EBD-41FB-BF63-3B50A0F6F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781300"/>
            <a:ext cx="3363912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A56CA44-F7EE-4517-9859-9B0136C4B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55733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Parabéns! Você acertou!!!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7D23D63-A340-4B7F-81E7-37D41858E58E}"/>
              </a:ext>
            </a:extLst>
          </p:cNvPr>
          <p:cNvSpPr txBox="1">
            <a:spLocks/>
          </p:cNvSpPr>
          <p:nvPr/>
        </p:nvSpPr>
        <p:spPr>
          <a:xfrm>
            <a:off x="468313" y="3509963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pt-BR" sz="5400" b="1" dirty="0">
              <a:solidFill>
                <a:schemeClr val="accent3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0" name="CaixaDeTexto 9">
            <a:hlinkClick r:id="rId3" action="ppaction://hlinksldjump"/>
            <a:extLst>
              <a:ext uri="{FF2B5EF4-FFF2-40B4-BE49-F238E27FC236}">
                <a16:creationId xmlns:a16="http://schemas.microsoft.com/office/drawing/2014/main" id="{EAA6F821-91F6-4AC6-8749-03561A459D9C}"/>
              </a:ext>
            </a:extLst>
          </p:cNvPr>
          <p:cNvSpPr txBox="1"/>
          <p:nvPr/>
        </p:nvSpPr>
        <p:spPr>
          <a:xfrm>
            <a:off x="395536" y="6165304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sp>
        <p:nvSpPr>
          <p:cNvPr id="8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69E70855-02A0-470B-8D3B-2AE8BA148D4F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F9866-4270-4534-8D78-15CE5AF35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Que pena!!!</a:t>
            </a:r>
            <a:br>
              <a:rPr lang="pt-BR" dirty="0">
                <a:solidFill>
                  <a:srgbClr val="C00000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Ainda não é essa a resposta!</a:t>
            </a:r>
          </a:p>
        </p:txBody>
      </p:sp>
      <p:pic>
        <p:nvPicPr>
          <p:cNvPr id="5123" name="Picture 2" descr="http://static.freepik.com/fotos-gratis/acoes-triste-emoticon-vector_18-9938.jpg">
            <a:extLst>
              <a:ext uri="{FF2B5EF4-FFF2-40B4-BE49-F238E27FC236}">
                <a16:creationId xmlns:a16="http://schemas.microsoft.com/office/drawing/2014/main" id="{294E06D3-F9FB-4937-8913-8359FE7E5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133600"/>
            <a:ext cx="36480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>
            <a:hlinkClick r:id="rId3" action="ppaction://hlinksldjump"/>
            <a:extLst>
              <a:ext uri="{FF2B5EF4-FFF2-40B4-BE49-F238E27FC236}">
                <a16:creationId xmlns:a16="http://schemas.microsoft.com/office/drawing/2014/main" id="{9ABB758D-94DC-4B50-AFF1-58167EDB0E45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sp>
        <p:nvSpPr>
          <p:cNvPr id="6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625116AC-1BF3-4078-8751-258571BD4366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022DD964-7E24-4E77-9F80-98FADF68A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50"/>
          </a:xfrm>
        </p:spPr>
        <p:txBody>
          <a:bodyPr/>
          <a:lstStyle/>
          <a:p>
            <a:pPr algn="l" eaLnBrk="1" hangingPunct="1"/>
            <a:r>
              <a:rPr lang="pt-BR" altLang="pt-BR" sz="2800" b="1">
                <a:solidFill>
                  <a:srgbClr val="002060"/>
                </a:solidFill>
                <a:latin typeface="Arial Rounded MT Bold" panose="020F0704030504030204" pitchFamily="34" charset="0"/>
              </a:rPr>
              <a:t>2)</a:t>
            </a:r>
            <a:r>
              <a:rPr lang="pt-BR" altLang="pt-BR" sz="2800" b="1"/>
              <a:t> A aula 4, Família material, espiritual e universal do curso “Jesus e o lar”, nos relata algumas afirmativas. Marque a INCORRETA: </a:t>
            </a:r>
            <a:endParaRPr lang="pt-BR" altLang="pt-BR" sz="2800">
              <a:solidFill>
                <a:srgbClr val="002060"/>
              </a:solidFill>
            </a:endParaRPr>
          </a:p>
        </p:txBody>
      </p:sp>
      <p:sp>
        <p:nvSpPr>
          <p:cNvPr id="5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8B92A780-F5F7-427A-BEF7-B3BE658C727B}"/>
              </a:ext>
            </a:extLst>
          </p:cNvPr>
          <p:cNvSpPr txBox="1">
            <a:spLocks/>
          </p:cNvSpPr>
          <p:nvPr/>
        </p:nvSpPr>
        <p:spPr>
          <a:xfrm>
            <a:off x="467544" y="3143248"/>
            <a:ext cx="8229600" cy="164307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chemeClr val="tx1"/>
                </a:solidFill>
              </a:rPr>
              <a:t>b)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400" i="1" dirty="0">
                <a:solidFill>
                  <a:schemeClr val="tx1"/>
                </a:solidFill>
              </a:rPr>
              <a:t>É o pai quem cria o Espírito de seu filho; ele é que lhe fornecer o invólucro corpóreo, cumprindo-lhe, no entanto, auxiliar o desenvolvimento intelectual e moral do filho, para fazê – lo progredir.</a:t>
            </a:r>
            <a:endParaRPr lang="pt-BR" sz="2400" i="1" dirty="0">
              <a:solidFill>
                <a:srgbClr val="00206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i="1" dirty="0">
              <a:solidFill>
                <a:srgbClr val="002060"/>
              </a:solidFill>
            </a:endParaRPr>
          </a:p>
        </p:txBody>
      </p:sp>
      <p:sp>
        <p:nvSpPr>
          <p:cNvPr id="6" name="Espaço Reservado para Conteúdo 2">
            <a:hlinkClick r:id="rId3" action="ppaction://hlinksldjump"/>
            <a:extLst>
              <a:ext uri="{FF2B5EF4-FFF2-40B4-BE49-F238E27FC236}">
                <a16:creationId xmlns:a16="http://schemas.microsoft.com/office/drawing/2014/main" id="{1EADFD0C-B7AA-4CDB-9952-A446E7BAAE04}"/>
              </a:ext>
            </a:extLst>
          </p:cNvPr>
          <p:cNvSpPr txBox="1">
            <a:spLocks/>
          </p:cNvSpPr>
          <p:nvPr/>
        </p:nvSpPr>
        <p:spPr>
          <a:xfrm>
            <a:off x="428596" y="4929198"/>
            <a:ext cx="8229600" cy="17144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chemeClr val="tx1"/>
                </a:solidFill>
              </a:rPr>
              <a:t>c) </a:t>
            </a:r>
            <a:r>
              <a:rPr lang="pt-BR" sz="2400" i="1" dirty="0">
                <a:solidFill>
                  <a:schemeClr val="tx1"/>
                </a:solidFill>
              </a:rPr>
              <a:t>Não é o pai quem cria o Espírito de seu filho; ele mais não faz do que lhe fornecer o invólucro corpóreo, cumprindo –lhe, no entanto, auxiliar o desenvolvimento intelectual e moral do filho, para fazer-lo progredir.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i="1" dirty="0">
              <a:solidFill>
                <a:srgbClr val="002060"/>
              </a:solidFill>
            </a:endParaRPr>
          </a:p>
        </p:txBody>
      </p:sp>
      <p:sp>
        <p:nvSpPr>
          <p:cNvPr id="7" name="Espaço Reservado para Conteúdo 2">
            <a:hlinkClick r:id="rId3" action="ppaction://hlinksldjump"/>
            <a:extLst>
              <a:ext uri="{FF2B5EF4-FFF2-40B4-BE49-F238E27FC236}">
                <a16:creationId xmlns:a16="http://schemas.microsoft.com/office/drawing/2014/main" id="{C1C21DBC-318D-43BC-95FF-0ED7C7F3A947}"/>
              </a:ext>
            </a:extLst>
          </p:cNvPr>
          <p:cNvSpPr txBox="1">
            <a:spLocks/>
          </p:cNvSpPr>
          <p:nvPr/>
        </p:nvSpPr>
        <p:spPr>
          <a:xfrm>
            <a:off x="467544" y="1643050"/>
            <a:ext cx="8176422" cy="135732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chemeClr val="tx1"/>
                </a:solidFill>
              </a:rPr>
              <a:t>a)</a:t>
            </a:r>
            <a:r>
              <a:rPr lang="pt-BR" sz="2800" dirty="0"/>
              <a:t> </a:t>
            </a:r>
            <a:r>
              <a:rPr lang="pt-BR" sz="2400" i="1" dirty="0">
                <a:solidFill>
                  <a:schemeClr val="tx1"/>
                </a:solidFill>
              </a:rPr>
              <a:t>A família é uma instituição divina cuja finalidade precípua consiste em estreitar os laços sociais, ensejando – nos o melhor modo de aprendermos a amar- nos como irmãos.</a:t>
            </a:r>
          </a:p>
        </p:txBody>
      </p:sp>
    </p:spTree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hlinkClick r:id="rId2" action="ppaction://hlinksldjump"/>
            <a:extLst>
              <a:ext uri="{FF2B5EF4-FFF2-40B4-BE49-F238E27FC236}">
                <a16:creationId xmlns:a16="http://schemas.microsoft.com/office/drawing/2014/main" id="{165224FD-FBAF-43B9-9702-4ECE32A8B076}"/>
              </a:ext>
            </a:extLst>
          </p:cNvPr>
          <p:cNvSpPr txBox="1"/>
          <p:nvPr/>
        </p:nvSpPr>
        <p:spPr>
          <a:xfrm>
            <a:off x="467544" y="6165304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pic>
        <p:nvPicPr>
          <p:cNvPr id="7173" name="Picture 4" descr="http://static.freepik.com/fotos-gratis/baloes_7312.jpg">
            <a:extLst>
              <a:ext uri="{FF2B5EF4-FFF2-40B4-BE49-F238E27FC236}">
                <a16:creationId xmlns:a16="http://schemas.microsoft.com/office/drawing/2014/main" id="{8F0F5484-529B-4165-B189-FBA7CD68B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781300"/>
            <a:ext cx="3363912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40E37A20-9088-47B5-8C80-A8618D58CD79}"/>
              </a:ext>
            </a:extLst>
          </p:cNvPr>
          <p:cNvSpPr txBox="1">
            <a:spLocks/>
          </p:cNvSpPr>
          <p:nvPr/>
        </p:nvSpPr>
        <p:spPr>
          <a:xfrm>
            <a:off x="539750" y="15573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Parabéns! Você acertou!!!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4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76968FCB-2816-452D-8B60-C5311F469653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AF5E08-BDE1-427A-BFBF-2E880A54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Que pena!!!</a:t>
            </a:r>
            <a:br>
              <a:rPr lang="pt-BR" dirty="0">
                <a:solidFill>
                  <a:srgbClr val="C00000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rgbClr val="C00000"/>
                </a:solidFill>
                <a:latin typeface="Arial Rounded MT Bold" pitchFamily="34" charset="0"/>
              </a:rPr>
              <a:t>Ainda não é essa a resposta!</a:t>
            </a:r>
          </a:p>
        </p:txBody>
      </p:sp>
      <p:pic>
        <p:nvPicPr>
          <p:cNvPr id="8195" name="Picture 2" descr="http://static.freepik.com/fotos-gratis/acoes-triste-emoticon-vector_18-9938.jpg">
            <a:extLst>
              <a:ext uri="{FF2B5EF4-FFF2-40B4-BE49-F238E27FC236}">
                <a16:creationId xmlns:a16="http://schemas.microsoft.com/office/drawing/2014/main" id="{6ECA54A7-EC13-4A72-A85E-FAF7D1887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133600"/>
            <a:ext cx="36480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>
            <a:hlinkClick r:id="rId3" action="ppaction://hlinksldjump"/>
            <a:extLst>
              <a:ext uri="{FF2B5EF4-FFF2-40B4-BE49-F238E27FC236}">
                <a16:creationId xmlns:a16="http://schemas.microsoft.com/office/drawing/2014/main" id="{CA994DEA-CDE7-4A9D-B17C-C348C75BA06B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sp>
        <p:nvSpPr>
          <p:cNvPr id="6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69DA0156-B0D8-423C-9736-E9527885339F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>
            <a:extLst>
              <a:ext uri="{FF2B5EF4-FFF2-40B4-BE49-F238E27FC236}">
                <a16:creationId xmlns:a16="http://schemas.microsoft.com/office/drawing/2014/main" id="{2B0E88EC-96AF-4769-859B-4EB8DC842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571625"/>
          </a:xfrm>
        </p:spPr>
        <p:txBody>
          <a:bodyPr/>
          <a:lstStyle/>
          <a:p>
            <a:pPr algn="l" eaLnBrk="1" hangingPunct="1"/>
            <a:r>
              <a:rPr lang="pt-BR" altLang="pt-BR" sz="3600" b="1">
                <a:solidFill>
                  <a:srgbClr val="002060"/>
                </a:solidFill>
                <a:latin typeface="Arial Rounded MT Bold" panose="020F0704030504030204" pitchFamily="34" charset="0"/>
              </a:rPr>
              <a:t>3) </a:t>
            </a:r>
            <a:r>
              <a:rPr lang="pt-BR" altLang="pt-BR" sz="4000" b="1">
                <a:solidFill>
                  <a:srgbClr val="002060"/>
                </a:solidFill>
                <a:latin typeface="Arial Rounded MT Bold" panose="020F0704030504030204" pitchFamily="34" charset="0"/>
              </a:rPr>
              <a:t>Há pois, duas espécies de famílias</a:t>
            </a:r>
            <a:r>
              <a:rPr lang="pt-BR" altLang="pt-BR" sz="4000" b="1"/>
              <a:t>:</a:t>
            </a:r>
            <a:endParaRPr lang="pt-BR" altLang="pt-BR" sz="360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8870767C-2ED9-4D24-9E4F-2A67F9947359}"/>
              </a:ext>
            </a:extLst>
          </p:cNvPr>
          <p:cNvSpPr txBox="1">
            <a:spLocks/>
          </p:cNvSpPr>
          <p:nvPr/>
        </p:nvSpPr>
        <p:spPr>
          <a:xfrm>
            <a:off x="357158" y="3571876"/>
            <a:ext cx="8229600" cy="128588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600" i="1" dirty="0">
                <a:solidFill>
                  <a:srgbClr val="002060"/>
                </a:solidFill>
              </a:rPr>
              <a:t>b</a:t>
            </a:r>
            <a:r>
              <a:rPr lang="pt-BR" sz="2600" i="1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pt-BR" sz="2400" i="1" dirty="0">
                <a:solidFill>
                  <a:schemeClr val="tx2">
                    <a:lumMod val="75000"/>
                  </a:schemeClr>
                </a:solidFill>
              </a:rPr>
              <a:t> Famílias pelos laços materiais e as famílias pelos laços </a:t>
            </a:r>
            <a:r>
              <a:rPr lang="pt-BR" sz="2400" i="1" dirty="0" err="1">
                <a:solidFill>
                  <a:schemeClr val="tx2">
                    <a:lumMod val="75000"/>
                  </a:schemeClr>
                </a:solidFill>
              </a:rPr>
              <a:t>sanguineos</a:t>
            </a:r>
            <a:r>
              <a:rPr lang="pt-BR" sz="2400" i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pt-BR" sz="2600" i="1" dirty="0">
              <a:solidFill>
                <a:srgbClr val="002060"/>
              </a:solidFill>
            </a:endParaRPr>
          </a:p>
        </p:txBody>
      </p:sp>
      <p:sp>
        <p:nvSpPr>
          <p:cNvPr id="6" name="Espaço Reservado para Conteúdo 2">
            <a:hlinkClick r:id="rId3" action="ppaction://hlinksldjump"/>
            <a:extLst>
              <a:ext uri="{FF2B5EF4-FFF2-40B4-BE49-F238E27FC236}">
                <a16:creationId xmlns:a16="http://schemas.microsoft.com/office/drawing/2014/main" id="{437C04C0-F913-41FA-9C26-BC06F4B214E1}"/>
              </a:ext>
            </a:extLst>
          </p:cNvPr>
          <p:cNvSpPr txBox="1">
            <a:spLocks/>
          </p:cNvSpPr>
          <p:nvPr/>
        </p:nvSpPr>
        <p:spPr>
          <a:xfrm>
            <a:off x="428596" y="5143512"/>
            <a:ext cx="8229600" cy="135732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chemeClr val="tx2">
                    <a:lumMod val="75000"/>
                  </a:schemeClr>
                </a:solidFill>
              </a:rPr>
              <a:t>c) </a:t>
            </a:r>
            <a:r>
              <a:rPr lang="pt-BR" sz="2400" i="1" dirty="0">
                <a:solidFill>
                  <a:schemeClr val="tx2">
                    <a:lumMod val="75000"/>
                  </a:schemeClr>
                </a:solidFill>
              </a:rPr>
              <a:t>Famílias pelos laços espirituais e as famílias pelos laços corporais.</a:t>
            </a:r>
            <a:endParaRPr lang="pt-BR" sz="2400" i="1" dirty="0">
              <a:solidFill>
                <a:srgbClr val="002060"/>
              </a:solidFill>
            </a:endParaRPr>
          </a:p>
        </p:txBody>
      </p:sp>
      <p:sp>
        <p:nvSpPr>
          <p:cNvPr id="7" name="Espaço Reservado para Conteúdo 2">
            <a:hlinkClick r:id="rId2" action="ppaction://hlinksldjump"/>
            <a:extLst>
              <a:ext uri="{FF2B5EF4-FFF2-40B4-BE49-F238E27FC236}">
                <a16:creationId xmlns:a16="http://schemas.microsoft.com/office/drawing/2014/main" id="{2D2327CE-A16A-4857-9F55-55AA59BA31A8}"/>
              </a:ext>
            </a:extLst>
          </p:cNvPr>
          <p:cNvSpPr txBox="1">
            <a:spLocks/>
          </p:cNvSpPr>
          <p:nvPr/>
        </p:nvSpPr>
        <p:spPr>
          <a:xfrm>
            <a:off x="467544" y="2143116"/>
            <a:ext cx="8229600" cy="10789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i="1" dirty="0">
                <a:solidFill>
                  <a:schemeClr val="tx2">
                    <a:lumMod val="75000"/>
                  </a:schemeClr>
                </a:solidFill>
              </a:rPr>
              <a:t>a) </a:t>
            </a:r>
            <a:r>
              <a:rPr lang="pt-BR" sz="2400" i="1" dirty="0">
                <a:solidFill>
                  <a:schemeClr val="tx2">
                    <a:lumMod val="75000"/>
                  </a:schemeClr>
                </a:solidFill>
              </a:rPr>
              <a:t>Famílias pelos laços espirituais e as famílias pelos laços universais.</a:t>
            </a:r>
          </a:p>
        </p:txBody>
      </p:sp>
    </p:spTree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hlinkClick r:id="rId2" action="ppaction://hlinksldjump"/>
            <a:extLst>
              <a:ext uri="{FF2B5EF4-FFF2-40B4-BE49-F238E27FC236}">
                <a16:creationId xmlns:a16="http://schemas.microsoft.com/office/drawing/2014/main" id="{A2506993-A9A2-4F9D-9BD4-D6AA7519829F}"/>
              </a:ext>
            </a:extLst>
          </p:cNvPr>
          <p:cNvSpPr txBox="1"/>
          <p:nvPr/>
        </p:nvSpPr>
        <p:spPr>
          <a:xfrm>
            <a:off x="323528" y="6196662"/>
            <a:ext cx="232685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a pergunta</a:t>
            </a:r>
          </a:p>
        </p:txBody>
      </p:sp>
      <p:pic>
        <p:nvPicPr>
          <p:cNvPr id="10245" name="Picture 4" descr="http://static.freepik.com/fotos-gratis/baloes_7312.jpg">
            <a:extLst>
              <a:ext uri="{FF2B5EF4-FFF2-40B4-BE49-F238E27FC236}">
                <a16:creationId xmlns:a16="http://schemas.microsoft.com/office/drawing/2014/main" id="{D5ED16A4-642F-4FC6-A7C2-610C95FBD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781300"/>
            <a:ext cx="3363912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036A2C13-452C-463C-B094-5F94A85CBDA6}"/>
              </a:ext>
            </a:extLst>
          </p:cNvPr>
          <p:cNvSpPr txBox="1">
            <a:spLocks/>
          </p:cNvSpPr>
          <p:nvPr/>
        </p:nvSpPr>
        <p:spPr>
          <a:xfrm>
            <a:off x="539750" y="15573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Parabéns! Você acertou!!!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4" name="CaixaDeTexto 9">
            <a:hlinkClick r:id="rId4" action="ppaction://hlinksldjump"/>
            <a:extLst>
              <a:ext uri="{FF2B5EF4-FFF2-40B4-BE49-F238E27FC236}">
                <a16:creationId xmlns:a16="http://schemas.microsoft.com/office/drawing/2014/main" id="{A74E4C5F-02D3-489F-A199-61F2F297C7C4}"/>
              </a:ext>
            </a:extLst>
          </p:cNvPr>
          <p:cNvSpPr txBox="1"/>
          <p:nvPr/>
        </p:nvSpPr>
        <p:spPr>
          <a:xfrm>
            <a:off x="6429778" y="6196662"/>
            <a:ext cx="2390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Voltar para o painel</a:t>
            </a:r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Jog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Jogo</Template>
  <TotalTime>66</TotalTime>
  <Words>727</Words>
  <Application>Microsoft Office PowerPoint</Application>
  <PresentationFormat>Apresentação na tela (4:3)</PresentationFormat>
  <Paragraphs>81</Paragraphs>
  <Slides>22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Aharoni</vt:lpstr>
      <vt:lpstr>Arial Rounded MT Bold</vt:lpstr>
      <vt:lpstr>Jogo</vt:lpstr>
      <vt:lpstr>Jogo: Teste seus conhecimentos</vt:lpstr>
      <vt:lpstr>1) Sobre o , assunto estudado na aula 4 da família, qual alternativa é verdadeira?</vt:lpstr>
      <vt:lpstr>Parabéns! Você acertou!!!</vt:lpstr>
      <vt:lpstr>Que pena!!! Ainda não é essa a resposta!</vt:lpstr>
      <vt:lpstr>2) A aula 4, Família material, espiritual e universal do curso “Jesus e o lar”, nos relata algumas afirmativas. Marque a INCORRETA: </vt:lpstr>
      <vt:lpstr>Apresentação do PowerPoint</vt:lpstr>
      <vt:lpstr>Que pena!!! Ainda não é essa a resposta!</vt:lpstr>
      <vt:lpstr>3) Há pois, duas espécies de famílias:</vt:lpstr>
      <vt:lpstr>Apresentação do PowerPoint</vt:lpstr>
      <vt:lpstr>Que pena!!! Ainda não é essa a resposta!</vt:lpstr>
      <vt:lpstr>4) Marque a opção correta:</vt:lpstr>
      <vt:lpstr>Apresentação do PowerPoint</vt:lpstr>
      <vt:lpstr>Que pena!!! Ainda não é essa a resposta!</vt:lpstr>
      <vt:lpstr>5) , marque a afirmativa CORRETA:</vt:lpstr>
      <vt:lpstr>Apresentação do PowerPoint</vt:lpstr>
      <vt:lpstr>Que pena!!! Ainda não é essa a resposta!</vt:lpstr>
      <vt:lpstr> 6) Para evoluir integralmente nós precisamos:  </vt:lpstr>
      <vt:lpstr>Apresentação do PowerPoint</vt:lpstr>
      <vt:lpstr>Que pena!!! Ainda não é essa a resposta!</vt:lpstr>
      <vt:lpstr>7) Em relação as duas espécies de famílias, responda corretamente:</vt:lpstr>
      <vt:lpstr>Apresentação do PowerPoint</vt:lpstr>
      <vt:lpstr>Que pena!!! Ainda não é essa a resposta!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Jogo: Teste seus conhecimentos</dc:title>
  <dc:creator>Marly</dc:creator>
  <cp:lastModifiedBy>Ludmylla Pessoni</cp:lastModifiedBy>
  <cp:revision>8</cp:revision>
  <dcterms:created xsi:type="dcterms:W3CDTF">2017-12-09T15:53:45Z</dcterms:created>
  <dcterms:modified xsi:type="dcterms:W3CDTF">2020-05-22T14:10:08Z</dcterms:modified>
</cp:coreProperties>
</file>